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3"/>
    <p:restoredTop sz="92355"/>
  </p:normalViewPr>
  <p:slideViewPr>
    <p:cSldViewPr snapToGrid="0" snapToObjects="1">
      <p:cViewPr varScale="1">
        <p:scale>
          <a:sx n="90" d="100"/>
          <a:sy n="90" d="100"/>
        </p:scale>
        <p:origin x="232" y="4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B4B751-A984-4C30-BC4F-50B8DE97E872}" type="datetimeFigureOut">
              <a:rPr lang="en-CA" smtClean="0"/>
              <a:t>2020-04-03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CFC4A1-5F26-4358-A97D-68E61FDB7A22}" type="slidenum">
              <a:rPr lang="en-CA" smtClean="0"/>
              <a:t>‹#›</a:t>
            </a:fld>
            <a:endParaRPr lang="en-CA"/>
          </a:p>
        </p:txBody>
      </p:sp>
    </p:spTree>
    <p:extLst>
      <p:ext uri="{BB962C8B-B14F-4D97-AF65-F5344CB8AC3E}">
        <p14:creationId xmlns:p14="http://schemas.microsoft.com/office/powerpoint/2010/main" val="3095756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CFC4A1-5F26-4358-A97D-68E61FDB7A22}" type="slidenum">
              <a:rPr lang="en-CA" smtClean="0"/>
              <a:t>4</a:t>
            </a:fld>
            <a:endParaRPr lang="en-CA"/>
          </a:p>
        </p:txBody>
      </p:sp>
    </p:spTree>
    <p:extLst>
      <p:ext uri="{BB962C8B-B14F-4D97-AF65-F5344CB8AC3E}">
        <p14:creationId xmlns:p14="http://schemas.microsoft.com/office/powerpoint/2010/main" val="3367174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6CFC4A1-5F26-4358-A97D-68E61FDB7A22}" type="slidenum">
              <a:rPr lang="en-CA" smtClean="0"/>
              <a:t>5</a:t>
            </a:fld>
            <a:endParaRPr lang="en-CA"/>
          </a:p>
        </p:txBody>
      </p:sp>
    </p:spTree>
    <p:extLst>
      <p:ext uri="{BB962C8B-B14F-4D97-AF65-F5344CB8AC3E}">
        <p14:creationId xmlns:p14="http://schemas.microsoft.com/office/powerpoint/2010/main" val="3482921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CFC4A1-5F26-4358-A97D-68E61FDB7A22}" type="slidenum">
              <a:rPr lang="en-CA" smtClean="0"/>
              <a:t>6</a:t>
            </a:fld>
            <a:endParaRPr lang="en-CA"/>
          </a:p>
        </p:txBody>
      </p:sp>
    </p:spTree>
    <p:extLst>
      <p:ext uri="{BB962C8B-B14F-4D97-AF65-F5344CB8AC3E}">
        <p14:creationId xmlns:p14="http://schemas.microsoft.com/office/powerpoint/2010/main" val="121048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CFC4A1-5F26-4358-A97D-68E61FDB7A22}" type="slidenum">
              <a:rPr lang="en-CA" smtClean="0"/>
              <a:t>7</a:t>
            </a:fld>
            <a:endParaRPr lang="en-CA"/>
          </a:p>
        </p:txBody>
      </p:sp>
    </p:spTree>
    <p:extLst>
      <p:ext uri="{BB962C8B-B14F-4D97-AF65-F5344CB8AC3E}">
        <p14:creationId xmlns:p14="http://schemas.microsoft.com/office/powerpoint/2010/main" val="1331253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4/3/20</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4/3/20</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4/3/20</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4/3/20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4/3/20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4/3/20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4/3/20</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4/3/20</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pngimg.com/download/84741"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7ABB4-97C8-E04E-AC87-2A7C6173F465}"/>
              </a:ext>
            </a:extLst>
          </p:cNvPr>
          <p:cNvSpPr>
            <a:spLocks noGrp="1"/>
          </p:cNvSpPr>
          <p:nvPr>
            <p:ph type="ctrTitle"/>
          </p:nvPr>
        </p:nvSpPr>
        <p:spPr/>
        <p:txBody>
          <a:bodyPr/>
          <a:lstStyle/>
          <a:p>
            <a:r>
              <a:rPr lang="en-US" dirty="0"/>
              <a:t>Reflective and reflexive teaching</a:t>
            </a:r>
          </a:p>
        </p:txBody>
      </p:sp>
      <p:sp>
        <p:nvSpPr>
          <p:cNvPr id="3" name="Subtitle 2">
            <a:extLst>
              <a:ext uri="{FF2B5EF4-FFF2-40B4-BE49-F238E27FC236}">
                <a16:creationId xmlns:a16="http://schemas.microsoft.com/office/drawing/2014/main" id="{91F2384F-A8FD-4049-9102-88BB77CA388E}"/>
              </a:ext>
            </a:extLst>
          </p:cNvPr>
          <p:cNvSpPr>
            <a:spLocks noGrp="1"/>
          </p:cNvSpPr>
          <p:nvPr>
            <p:ph type="subTitle" idx="1"/>
          </p:nvPr>
        </p:nvSpPr>
        <p:spPr/>
        <p:txBody>
          <a:bodyPr/>
          <a:lstStyle/>
          <a:p>
            <a:r>
              <a:rPr lang="en-US" dirty="0"/>
              <a:t>By, </a:t>
            </a:r>
            <a:r>
              <a:rPr lang="en-US" dirty="0" err="1"/>
              <a:t>MelAnie</a:t>
            </a:r>
            <a:r>
              <a:rPr lang="en-US" dirty="0"/>
              <a:t> </a:t>
            </a:r>
            <a:r>
              <a:rPr lang="en-US" dirty="0" err="1"/>
              <a:t>taylor</a:t>
            </a:r>
            <a:r>
              <a:rPr lang="en-US" dirty="0"/>
              <a:t>, Ashlie cook, and Jordan hall </a:t>
            </a:r>
          </a:p>
        </p:txBody>
      </p:sp>
      <p:sp>
        <p:nvSpPr>
          <p:cNvPr id="5" name="TextBox 4">
            <a:extLst>
              <a:ext uri="{FF2B5EF4-FFF2-40B4-BE49-F238E27FC236}">
                <a16:creationId xmlns:a16="http://schemas.microsoft.com/office/drawing/2014/main" id="{5FC6A27C-8B4C-6A44-AAED-29BEC7091B3E}"/>
              </a:ext>
            </a:extLst>
          </p:cNvPr>
          <p:cNvSpPr txBox="1"/>
          <p:nvPr/>
        </p:nvSpPr>
        <p:spPr>
          <a:xfrm>
            <a:off x="371474" y="6929438"/>
            <a:ext cx="11644313" cy="2031325"/>
          </a:xfrm>
          <a:prstGeom prst="rect">
            <a:avLst/>
          </a:prstGeom>
          <a:noFill/>
        </p:spPr>
        <p:txBody>
          <a:bodyPr wrap="square" rtlCol="0">
            <a:spAutoFit/>
          </a:bodyPr>
          <a:lstStyle/>
          <a:p>
            <a:r>
              <a:rPr lang="en-US" dirty="0"/>
              <a:t>We recognize that we are life long learners</a:t>
            </a:r>
          </a:p>
          <a:p>
            <a:r>
              <a:rPr lang="en-US" dirty="0"/>
              <a:t>We can resonate with this topic more than ever right now because we are student teachers who are constantly needing to reflect upon our unit plans and lesson plans and make changes. We need to be reflexive teachers because it’s one thing to recognize changes that need to be made, but it’s another to be able to put those changes into practice. </a:t>
            </a:r>
          </a:p>
          <a:p>
            <a:r>
              <a:rPr lang="en-US" dirty="0"/>
              <a:t>With our unprecedented current situation we have had to be reflexive in what our expectations are, our outcomes and what is to come in the upcoming weeks and months for us as newly trained educators.</a:t>
            </a:r>
          </a:p>
          <a:p>
            <a:endParaRPr lang="en-US" dirty="0"/>
          </a:p>
        </p:txBody>
      </p:sp>
    </p:spTree>
    <p:extLst>
      <p:ext uri="{BB962C8B-B14F-4D97-AF65-F5344CB8AC3E}">
        <p14:creationId xmlns:p14="http://schemas.microsoft.com/office/powerpoint/2010/main" val="1339202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ED4FC-9322-B740-B56E-8486F3B66366}"/>
              </a:ext>
            </a:extLst>
          </p:cNvPr>
          <p:cNvSpPr>
            <a:spLocks noGrp="1"/>
          </p:cNvSpPr>
          <p:nvPr>
            <p:ph type="title"/>
          </p:nvPr>
        </p:nvSpPr>
        <p:spPr/>
        <p:txBody>
          <a:bodyPr/>
          <a:lstStyle/>
          <a:p>
            <a:r>
              <a:rPr lang="en-US" dirty="0"/>
              <a:t>Practicum outline</a:t>
            </a:r>
          </a:p>
        </p:txBody>
      </p:sp>
      <p:sp>
        <p:nvSpPr>
          <p:cNvPr id="3" name="Content Placeholder 2">
            <a:extLst>
              <a:ext uri="{FF2B5EF4-FFF2-40B4-BE49-F238E27FC236}">
                <a16:creationId xmlns:a16="http://schemas.microsoft.com/office/drawing/2014/main" id="{230D7310-DBEF-2248-8003-33DCC042050C}"/>
              </a:ext>
            </a:extLst>
          </p:cNvPr>
          <p:cNvSpPr>
            <a:spLocks noGrp="1"/>
          </p:cNvSpPr>
          <p:nvPr>
            <p:ph idx="1"/>
          </p:nvPr>
        </p:nvSpPr>
        <p:spPr/>
        <p:txBody>
          <a:bodyPr/>
          <a:lstStyle/>
          <a:p>
            <a:r>
              <a:rPr lang="en-US" dirty="0"/>
              <a:t>Ashlie: kindergarten at Heritage Elementary </a:t>
            </a:r>
          </a:p>
          <a:p>
            <a:r>
              <a:rPr lang="en-US" dirty="0"/>
              <a:t>Jordan: grade two at Hart Highlands Elementary</a:t>
            </a:r>
          </a:p>
          <a:p>
            <a:r>
              <a:rPr lang="en-US" dirty="0"/>
              <a:t>Melanie: grade five/six at Springwood Elementary </a:t>
            </a:r>
          </a:p>
        </p:txBody>
      </p:sp>
      <p:sp>
        <p:nvSpPr>
          <p:cNvPr id="4" name="TextBox 3"/>
          <p:cNvSpPr txBox="1"/>
          <p:nvPr/>
        </p:nvSpPr>
        <p:spPr>
          <a:xfrm>
            <a:off x="0" y="6984265"/>
            <a:ext cx="12192000" cy="369332"/>
          </a:xfrm>
          <a:prstGeom prst="rect">
            <a:avLst/>
          </a:prstGeom>
          <a:noFill/>
        </p:spPr>
        <p:txBody>
          <a:bodyPr wrap="square" rtlCol="0">
            <a:spAutoFit/>
          </a:bodyPr>
          <a:lstStyle/>
          <a:p>
            <a:r>
              <a:rPr lang="en-US" dirty="0"/>
              <a:t>Here we will introduce ourselves as teacher candidates and explain where and what grade we taught.</a:t>
            </a:r>
          </a:p>
        </p:txBody>
      </p:sp>
    </p:spTree>
    <p:extLst>
      <p:ext uri="{BB962C8B-B14F-4D97-AF65-F5344CB8AC3E}">
        <p14:creationId xmlns:p14="http://schemas.microsoft.com/office/powerpoint/2010/main" val="2909675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25BA-DBFE-344E-8F22-DC3CA696A7AA}"/>
              </a:ext>
            </a:extLst>
          </p:cNvPr>
          <p:cNvSpPr>
            <a:spLocks noGrp="1"/>
          </p:cNvSpPr>
          <p:nvPr>
            <p:ph type="title"/>
          </p:nvPr>
        </p:nvSpPr>
        <p:spPr/>
        <p:txBody>
          <a:bodyPr/>
          <a:lstStyle/>
          <a:p>
            <a:r>
              <a:rPr lang="en-US" dirty="0"/>
              <a:t>What does it mean to be reflexive and reflective? </a:t>
            </a:r>
          </a:p>
        </p:txBody>
      </p:sp>
      <p:sp>
        <p:nvSpPr>
          <p:cNvPr id="3" name="Content Placeholder 2">
            <a:extLst>
              <a:ext uri="{FF2B5EF4-FFF2-40B4-BE49-F238E27FC236}">
                <a16:creationId xmlns:a16="http://schemas.microsoft.com/office/drawing/2014/main" id="{A15F6209-793D-D64A-86E5-EA1EB1641125}"/>
              </a:ext>
            </a:extLst>
          </p:cNvPr>
          <p:cNvSpPr>
            <a:spLocks noGrp="1"/>
          </p:cNvSpPr>
          <p:nvPr>
            <p:ph idx="1"/>
          </p:nvPr>
        </p:nvSpPr>
        <p:spPr/>
        <p:txBody>
          <a:bodyPr>
            <a:normAutofit/>
          </a:bodyPr>
          <a:lstStyle/>
          <a:p>
            <a:pPr>
              <a:buFont typeface="Arial" panose="020B0604020202020204" pitchFamily="34" charset="0"/>
              <a:buChar char="•"/>
            </a:pPr>
            <a:r>
              <a:rPr lang="en-US" b="1" dirty="0"/>
              <a:t>Reflective</a:t>
            </a:r>
            <a:r>
              <a:rPr lang="en-US" dirty="0"/>
              <a:t>: being able to self-assess one’s own pedagogy and strengths, but more importantly, aspects of ones teaching that could be improved and how those areas can be improved. </a:t>
            </a:r>
          </a:p>
          <a:p>
            <a:pPr>
              <a:buFont typeface="Arial" panose="020B0604020202020204" pitchFamily="34" charset="0"/>
              <a:buChar char="•"/>
            </a:pPr>
            <a:r>
              <a:rPr lang="en-US" b="1" dirty="0"/>
              <a:t>Reflexive: </a:t>
            </a:r>
            <a:r>
              <a:rPr lang="en-US" dirty="0"/>
              <a:t>educators can implement the changes or improvements to their teaching practice right away. You can take your reflections, self-assessments and evaluations that you have observed in yourself and transfer that into making changes in your teaching practice. </a:t>
            </a:r>
          </a:p>
          <a:p>
            <a:pPr marL="324000" lvl="1" indent="0">
              <a:buNone/>
            </a:pPr>
            <a:endParaRPr lang="en-US" b="1" dirty="0"/>
          </a:p>
        </p:txBody>
      </p:sp>
      <p:sp>
        <p:nvSpPr>
          <p:cNvPr id="5" name="TextBox 4"/>
          <p:cNvSpPr txBox="1"/>
          <p:nvPr/>
        </p:nvSpPr>
        <p:spPr>
          <a:xfrm>
            <a:off x="0" y="6858000"/>
            <a:ext cx="12036849" cy="923330"/>
          </a:xfrm>
          <a:prstGeom prst="rect">
            <a:avLst/>
          </a:prstGeom>
          <a:noFill/>
        </p:spPr>
        <p:txBody>
          <a:bodyPr wrap="square" rtlCol="0">
            <a:spAutoFit/>
          </a:bodyPr>
          <a:lstStyle/>
          <a:p>
            <a:r>
              <a:rPr lang="en-US" dirty="0"/>
              <a:t>One of the teacher candidates will explain what it means to be a reflective and reflexive teacher. The teacher candidate will make sure they emphasis (once definitions are explained) that in order to truly show a cohesive relationship between reflective and reflexive practice you must be able to exhibit both concepts in your practice. </a:t>
            </a:r>
          </a:p>
        </p:txBody>
      </p:sp>
    </p:spTree>
    <p:extLst>
      <p:ext uri="{BB962C8B-B14F-4D97-AF65-F5344CB8AC3E}">
        <p14:creationId xmlns:p14="http://schemas.microsoft.com/office/powerpoint/2010/main" val="2543810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MG_0390.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796" y="3723018"/>
            <a:ext cx="2160566" cy="3019540"/>
          </a:xfrm>
          <a:prstGeom prst="rect">
            <a:avLst/>
          </a:prstGeom>
        </p:spPr>
      </p:pic>
      <p:sp>
        <p:nvSpPr>
          <p:cNvPr id="2" name="Title 1">
            <a:extLst>
              <a:ext uri="{FF2B5EF4-FFF2-40B4-BE49-F238E27FC236}">
                <a16:creationId xmlns:a16="http://schemas.microsoft.com/office/drawing/2014/main" id="{EB9E458B-4633-B44F-BE08-31C1BDAAC399}"/>
              </a:ext>
            </a:extLst>
          </p:cNvPr>
          <p:cNvSpPr>
            <a:spLocks noGrp="1"/>
          </p:cNvSpPr>
          <p:nvPr>
            <p:ph type="title"/>
          </p:nvPr>
        </p:nvSpPr>
        <p:spPr/>
        <p:txBody>
          <a:bodyPr/>
          <a:lstStyle/>
          <a:p>
            <a:r>
              <a:rPr lang="en-US" dirty="0"/>
              <a:t>Practicing Reflective and Reflexive teaching- Jordan</a:t>
            </a:r>
          </a:p>
        </p:txBody>
      </p:sp>
      <p:sp>
        <p:nvSpPr>
          <p:cNvPr id="12" name="TextBox 11"/>
          <p:cNvSpPr txBox="1"/>
          <p:nvPr/>
        </p:nvSpPr>
        <p:spPr>
          <a:xfrm>
            <a:off x="2280362" y="2020242"/>
            <a:ext cx="7601514" cy="5078314"/>
          </a:xfrm>
          <a:prstGeom prst="rect">
            <a:avLst/>
          </a:prstGeom>
          <a:noFill/>
        </p:spPr>
        <p:txBody>
          <a:bodyPr wrap="square" rtlCol="0">
            <a:spAutoFit/>
          </a:bodyPr>
          <a:lstStyle/>
          <a:p>
            <a:pPr marL="285750" indent="-285750">
              <a:buFont typeface="Arial"/>
              <a:buChar char="•"/>
            </a:pPr>
            <a:r>
              <a:rPr lang="en-US" dirty="0"/>
              <a:t>Reflective vs. reflexive- these two concepts go hand in hand, one must be reflective in order to be reflexive along their journey </a:t>
            </a:r>
          </a:p>
          <a:p>
            <a:endParaRPr lang="en-US" dirty="0"/>
          </a:p>
          <a:p>
            <a:pPr marL="285750" indent="-285750">
              <a:buFont typeface="Arial"/>
              <a:buChar char="•"/>
            </a:pPr>
            <a:r>
              <a:rPr lang="en-US" dirty="0"/>
              <a:t>Reflective and reflexive principles practiced during Education 491 practicum:</a:t>
            </a:r>
          </a:p>
          <a:p>
            <a:pPr marL="742950" lvl="1" indent="-285750">
              <a:buFont typeface="Arial"/>
              <a:buChar char="•"/>
            </a:pPr>
            <a:r>
              <a:rPr lang="en-US" dirty="0"/>
              <a:t>Behavior management tools</a:t>
            </a:r>
          </a:p>
          <a:p>
            <a:pPr marL="742950" lvl="1" indent="-285750">
              <a:buFont typeface="Arial"/>
              <a:buChar char="•"/>
            </a:pPr>
            <a:r>
              <a:rPr lang="en-US" dirty="0"/>
              <a:t>Routines</a:t>
            </a:r>
          </a:p>
          <a:p>
            <a:pPr marL="742950" lvl="1" indent="-285750">
              <a:buFont typeface="Arial"/>
              <a:buChar char="•"/>
            </a:pPr>
            <a:r>
              <a:rPr lang="en-US" dirty="0"/>
              <a:t>Unit planning </a:t>
            </a:r>
          </a:p>
          <a:p>
            <a:pPr marL="742950" lvl="1" indent="-285750">
              <a:buFont typeface="Arial"/>
              <a:buChar char="•"/>
            </a:pPr>
            <a:r>
              <a:rPr lang="en-US" dirty="0"/>
              <a:t>Lesson plans and outcomes </a:t>
            </a:r>
          </a:p>
          <a:p>
            <a:pPr marL="742950" lvl="1" indent="-285750">
              <a:buFont typeface="Arial"/>
              <a:buChar char="•"/>
            </a:pPr>
            <a:r>
              <a:rPr lang="en-US" dirty="0"/>
              <a:t>Lesson development before and during the lesson </a:t>
            </a:r>
          </a:p>
          <a:p>
            <a:pPr marL="742950" lvl="1" indent="-285750">
              <a:buFont typeface="Arial"/>
              <a:buChar char="•"/>
            </a:pPr>
            <a:r>
              <a:rPr lang="en-US" dirty="0"/>
              <a:t>Communication with coaching teacher and Practicum mentor after lesson</a:t>
            </a:r>
          </a:p>
          <a:p>
            <a:pPr marL="742950" lvl="1" indent="-285750">
              <a:buFont typeface="Arial"/>
              <a:buChar char="•"/>
            </a:pPr>
            <a:r>
              <a:rPr lang="en-US" dirty="0"/>
              <a:t>Daily reflection on on how the day progressed</a:t>
            </a:r>
          </a:p>
          <a:p>
            <a:pPr marL="742950" lvl="1" indent="-285750">
              <a:buFont typeface="Arial"/>
              <a:buChar char="•"/>
            </a:pPr>
            <a:r>
              <a:rPr lang="en-US" dirty="0"/>
              <a:t>Single point rubric analysis </a:t>
            </a:r>
          </a:p>
          <a:p>
            <a:pPr marL="742950" lvl="1" indent="-285750">
              <a:buFont typeface="Arial"/>
              <a:buChar char="•"/>
            </a:pPr>
            <a:endParaRPr lang="en-US" dirty="0"/>
          </a:p>
          <a:p>
            <a:pPr marL="285750" indent="-285750">
              <a:buFont typeface="Arial"/>
              <a:buChar char="•"/>
            </a:pPr>
            <a:r>
              <a:rPr lang="en-US" dirty="0"/>
              <a:t>Unprecedented ending to Education 491- adaptions, reflection and reflexive practice exemplified</a:t>
            </a:r>
          </a:p>
          <a:p>
            <a:pPr marL="285750" indent="-285750">
              <a:buFont typeface="Arial"/>
              <a:buChar char="•"/>
            </a:pPr>
            <a:endParaRPr lang="en-US" dirty="0"/>
          </a:p>
          <a:p>
            <a:pPr marL="285750" indent="-285750">
              <a:buFont typeface="Arial"/>
              <a:buChar char="•"/>
            </a:pPr>
            <a:endParaRPr lang="en-US" dirty="0"/>
          </a:p>
        </p:txBody>
      </p:sp>
      <p:pic>
        <p:nvPicPr>
          <p:cNvPr id="9" name="Picture 8" descr="IMG_0391.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9378594" y="2379196"/>
            <a:ext cx="2871632" cy="2153725"/>
          </a:xfrm>
          <a:prstGeom prst="rect">
            <a:avLst/>
          </a:prstGeom>
        </p:spPr>
      </p:pic>
      <p:sp>
        <p:nvSpPr>
          <p:cNvPr id="14" name="TextBox 13"/>
          <p:cNvSpPr txBox="1"/>
          <p:nvPr/>
        </p:nvSpPr>
        <p:spPr>
          <a:xfrm>
            <a:off x="119796" y="6955403"/>
            <a:ext cx="11300686" cy="3970318"/>
          </a:xfrm>
          <a:prstGeom prst="rect">
            <a:avLst/>
          </a:prstGeom>
          <a:noFill/>
        </p:spPr>
        <p:txBody>
          <a:bodyPr wrap="square" rtlCol="0">
            <a:spAutoFit/>
          </a:bodyPr>
          <a:lstStyle/>
          <a:p>
            <a:r>
              <a:rPr lang="en-US" dirty="0"/>
              <a:t>For this slide I will make sure I discuss how I personally practiced reflective and reflexive teaching in my education 491 practicum. To begin I want to share with my fellow classmates and colleagues that in order for me to be a reflexive educator I had to be reflective.  All of the changes I personally made, may it be lesson plans, unit plans, lessons on the fly, daily activities, and assessment all came from reflecting on what went well and what could have been improved. Embarking on this particular education journey was an exhilarating yet “scary” task.  When you are the one planning all of the lessons, the day and the entire 10 weeks you are in the classroom there are a lot of questions and risks to be taken. I found that by becoming a reflective person I could grow from all of these experiences in the 10 (8 ) weeks we were given for practicum and that every experience was a learning opportunity.  I was always looking for feedback not only from myself but from my coaching teacher and my co-teacher who I spent a tremendous amount of time with. This feedback was always constructive and really allowed me to look at something from a completely new perspective. Now I could not feel satisfied with this reflective behavior if I did not show reflexives(ness) and embody these evaluations in my teachings going forward. I believe this style of learning and teacher allows the teacher to always remain humble and grateful for feedback, and to always be learning. Our educational journey is only beginning and I am thrilled to say that every point made on this slide I am still learning and asking questions about. </a:t>
            </a:r>
          </a:p>
        </p:txBody>
      </p:sp>
    </p:spTree>
    <p:extLst>
      <p:ext uri="{BB962C8B-B14F-4D97-AF65-F5344CB8AC3E}">
        <p14:creationId xmlns:p14="http://schemas.microsoft.com/office/powerpoint/2010/main" val="2900018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0598C-02EC-3541-BDAC-6F2E99378C68}"/>
              </a:ext>
            </a:extLst>
          </p:cNvPr>
          <p:cNvSpPr>
            <a:spLocks noGrp="1"/>
          </p:cNvSpPr>
          <p:nvPr>
            <p:ph type="title"/>
          </p:nvPr>
        </p:nvSpPr>
        <p:spPr/>
        <p:txBody>
          <a:bodyPr/>
          <a:lstStyle/>
          <a:p>
            <a:r>
              <a:rPr lang="en-US" dirty="0"/>
              <a:t>Melanie</a:t>
            </a:r>
          </a:p>
        </p:txBody>
      </p:sp>
      <p:pic>
        <p:nvPicPr>
          <p:cNvPr id="7" name="Content Placeholder 6" descr="A picture containing sitting, dark, black, table&#10;&#10;Description automatically generated">
            <a:extLst>
              <a:ext uri="{FF2B5EF4-FFF2-40B4-BE49-F238E27FC236}">
                <a16:creationId xmlns:a16="http://schemas.microsoft.com/office/drawing/2014/main" id="{810C7E9C-B74F-41EE-8B78-069CD6141686}"/>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10878151" y="4096395"/>
            <a:ext cx="1041688" cy="1041688"/>
          </a:xfrm>
        </p:spPr>
      </p:pic>
      <p:sp>
        <p:nvSpPr>
          <p:cNvPr id="4" name="Rectangle 3">
            <a:extLst>
              <a:ext uri="{FF2B5EF4-FFF2-40B4-BE49-F238E27FC236}">
                <a16:creationId xmlns:a16="http://schemas.microsoft.com/office/drawing/2014/main" id="{A48DF914-2F2C-4917-879F-5BAD27920DA6}"/>
              </a:ext>
            </a:extLst>
          </p:cNvPr>
          <p:cNvSpPr/>
          <p:nvPr/>
        </p:nvSpPr>
        <p:spPr>
          <a:xfrm>
            <a:off x="6551802" y="2692866"/>
            <a:ext cx="4462943" cy="275158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5" name="Rectangle 4">
            <a:extLst>
              <a:ext uri="{FF2B5EF4-FFF2-40B4-BE49-F238E27FC236}">
                <a16:creationId xmlns:a16="http://schemas.microsoft.com/office/drawing/2014/main" id="{450DEA27-9B2B-44B0-9D4F-E65475DE5F36}"/>
              </a:ext>
            </a:extLst>
          </p:cNvPr>
          <p:cNvSpPr/>
          <p:nvPr/>
        </p:nvSpPr>
        <p:spPr>
          <a:xfrm>
            <a:off x="6758817" y="4019647"/>
            <a:ext cx="4048912" cy="660261"/>
          </a:xfrm>
          <a:prstGeom prst="rect">
            <a:avLst/>
          </a:prstGeom>
          <a:noFill/>
        </p:spPr>
        <p:txBody>
          <a:bodyPr wrap="none" lIns="91440" tIns="45720" rIns="91440" bIns="45720">
            <a:prstTxWarp prst="textArchUp">
              <a:avLst/>
            </a:prstTxWarp>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Spark Champion</a:t>
            </a:r>
          </a:p>
        </p:txBody>
      </p:sp>
      <p:pic>
        <p:nvPicPr>
          <p:cNvPr id="9" name="Content Placeholder 6" descr="A picture containing sitting, dark, black, table&#10;&#10;Description automatically generated">
            <a:extLst>
              <a:ext uri="{FF2B5EF4-FFF2-40B4-BE49-F238E27FC236}">
                <a16:creationId xmlns:a16="http://schemas.microsoft.com/office/drawing/2014/main" id="{A0BD5CAC-736E-45EF-9706-3CBD4CCD42D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0828094" y="3213365"/>
            <a:ext cx="1041688" cy="1041688"/>
          </a:xfrm>
          <a:prstGeom prst="rect">
            <a:avLst/>
          </a:prstGeom>
        </p:spPr>
      </p:pic>
      <p:pic>
        <p:nvPicPr>
          <p:cNvPr id="10" name="Picture 9">
            <a:extLst>
              <a:ext uri="{FF2B5EF4-FFF2-40B4-BE49-F238E27FC236}">
                <a16:creationId xmlns:a16="http://schemas.microsoft.com/office/drawing/2014/main" id="{39E530CC-D73C-4DC5-A704-3A46334E0FCE}"/>
              </a:ext>
            </a:extLst>
          </p:cNvPr>
          <p:cNvPicPr>
            <a:picLocks noChangeAspect="1"/>
          </p:cNvPicPr>
          <p:nvPr/>
        </p:nvPicPr>
        <p:blipFill>
          <a:blip r:embed="rId5"/>
          <a:stretch>
            <a:fillRect/>
          </a:stretch>
        </p:blipFill>
        <p:spPr>
          <a:xfrm>
            <a:off x="5685850" y="2959128"/>
            <a:ext cx="1042506" cy="1042506"/>
          </a:xfrm>
          <a:prstGeom prst="rect">
            <a:avLst/>
          </a:prstGeom>
        </p:spPr>
      </p:pic>
      <p:pic>
        <p:nvPicPr>
          <p:cNvPr id="11" name="Picture 10">
            <a:extLst>
              <a:ext uri="{FF2B5EF4-FFF2-40B4-BE49-F238E27FC236}">
                <a16:creationId xmlns:a16="http://schemas.microsoft.com/office/drawing/2014/main" id="{D6A60DE0-6107-4C2E-A8E3-2742849F353D}"/>
              </a:ext>
            </a:extLst>
          </p:cNvPr>
          <p:cNvPicPr>
            <a:picLocks noChangeAspect="1"/>
          </p:cNvPicPr>
          <p:nvPr/>
        </p:nvPicPr>
        <p:blipFill>
          <a:blip r:embed="rId6"/>
          <a:stretch>
            <a:fillRect/>
          </a:stretch>
        </p:blipFill>
        <p:spPr>
          <a:xfrm>
            <a:off x="5685850" y="2348597"/>
            <a:ext cx="1048603" cy="1042506"/>
          </a:xfrm>
          <a:prstGeom prst="rect">
            <a:avLst/>
          </a:prstGeom>
        </p:spPr>
      </p:pic>
      <p:pic>
        <p:nvPicPr>
          <p:cNvPr id="12" name="Picture 11">
            <a:extLst>
              <a:ext uri="{FF2B5EF4-FFF2-40B4-BE49-F238E27FC236}">
                <a16:creationId xmlns:a16="http://schemas.microsoft.com/office/drawing/2014/main" id="{C41FCBB1-F7F2-407A-8F76-AE5D0E8608C5}"/>
              </a:ext>
            </a:extLst>
          </p:cNvPr>
          <p:cNvPicPr>
            <a:picLocks noChangeAspect="1"/>
          </p:cNvPicPr>
          <p:nvPr/>
        </p:nvPicPr>
        <p:blipFill>
          <a:blip r:embed="rId6"/>
          <a:stretch>
            <a:fillRect/>
          </a:stretch>
        </p:blipFill>
        <p:spPr>
          <a:xfrm>
            <a:off x="5716953" y="3569659"/>
            <a:ext cx="1048603" cy="1042506"/>
          </a:xfrm>
          <a:prstGeom prst="rect">
            <a:avLst/>
          </a:prstGeom>
        </p:spPr>
      </p:pic>
      <p:pic>
        <p:nvPicPr>
          <p:cNvPr id="13" name="Picture 12">
            <a:extLst>
              <a:ext uri="{FF2B5EF4-FFF2-40B4-BE49-F238E27FC236}">
                <a16:creationId xmlns:a16="http://schemas.microsoft.com/office/drawing/2014/main" id="{F1030CF9-36F8-478C-B5E6-02FD019E91F5}"/>
              </a:ext>
            </a:extLst>
          </p:cNvPr>
          <p:cNvPicPr>
            <a:picLocks noChangeAspect="1"/>
          </p:cNvPicPr>
          <p:nvPr/>
        </p:nvPicPr>
        <p:blipFill>
          <a:blip r:embed="rId6"/>
          <a:stretch>
            <a:fillRect/>
          </a:stretch>
        </p:blipFill>
        <p:spPr>
          <a:xfrm>
            <a:off x="5662745" y="4255053"/>
            <a:ext cx="1048603" cy="1042506"/>
          </a:xfrm>
          <a:prstGeom prst="rect">
            <a:avLst/>
          </a:prstGeom>
        </p:spPr>
      </p:pic>
      <p:pic>
        <p:nvPicPr>
          <p:cNvPr id="14" name="Picture 13">
            <a:extLst>
              <a:ext uri="{FF2B5EF4-FFF2-40B4-BE49-F238E27FC236}">
                <a16:creationId xmlns:a16="http://schemas.microsoft.com/office/drawing/2014/main" id="{7DDC8545-C777-48FB-ACAC-88AB6CB771D9}"/>
              </a:ext>
            </a:extLst>
          </p:cNvPr>
          <p:cNvPicPr>
            <a:picLocks noChangeAspect="1"/>
          </p:cNvPicPr>
          <p:nvPr/>
        </p:nvPicPr>
        <p:blipFill>
          <a:blip r:embed="rId6"/>
          <a:stretch>
            <a:fillRect/>
          </a:stretch>
        </p:blipFill>
        <p:spPr>
          <a:xfrm>
            <a:off x="5689849" y="4616830"/>
            <a:ext cx="1048603" cy="1042506"/>
          </a:xfrm>
          <a:prstGeom prst="rect">
            <a:avLst/>
          </a:prstGeom>
        </p:spPr>
      </p:pic>
      <p:sp>
        <p:nvSpPr>
          <p:cNvPr id="17" name="TextBox 16">
            <a:extLst>
              <a:ext uri="{FF2B5EF4-FFF2-40B4-BE49-F238E27FC236}">
                <a16:creationId xmlns:a16="http://schemas.microsoft.com/office/drawing/2014/main" id="{4DEB42CC-F3CA-4921-9B46-51A56D9CEAB5}"/>
              </a:ext>
            </a:extLst>
          </p:cNvPr>
          <p:cNvSpPr txBox="1"/>
          <p:nvPr/>
        </p:nvSpPr>
        <p:spPr>
          <a:xfrm>
            <a:off x="1" y="6920923"/>
            <a:ext cx="12192000" cy="3570208"/>
          </a:xfrm>
          <a:prstGeom prst="rect">
            <a:avLst/>
          </a:prstGeom>
          <a:noFill/>
        </p:spPr>
        <p:txBody>
          <a:bodyPr wrap="square" rtlCol="0">
            <a:spAutoFit/>
          </a:bodyPr>
          <a:lstStyle/>
          <a:p>
            <a:r>
              <a:rPr lang="en-CA" sz="1600" dirty="0"/>
              <a:t>At the beginning of my practicum, I was feeling defeated by the management aspect of my practice.  The behaviour management system in place was a three strikes and your out system.  There was a chart listing the classroom expectations.  If a student did not adhere to the expectations, a clothes pin with their name on it was put on the ledge of the white board.   If they continued to not follow expectations, their clothes pin moved to a chart on the board.  The third time they did not follow expectations, they were asked to fill out a Think Sheet, their parents were notified and I filled out an office referral.  After a few weeks of using this system, I felt like the students were not responding well.  After school, one day the principal came in to ask how I was doing.  We reflected together on her experiences and my experiences and she suggested I try a rewards system.  As I drove home after school, I came up with the idea of a Spark Champion.  I wanted to build on the system that was already in place.  The next day I implemented my new system, when a student exhibited classroom expectations, I would move their clothes pin to the Spark Champion poster on the board.  If they exhibited expectations three times before lunch, their name went on a Spark Card and into a bin.  At the end of the week, I drew two names out of my bin and those two people received a prize.  This worked very well for me for the rest of my practicum.  </a:t>
            </a:r>
          </a:p>
          <a:p>
            <a:r>
              <a:rPr lang="en-CA" sz="1600" dirty="0"/>
              <a:t>I wanted to make this more anecdotal but in the interest of time (even though that is not an issue anymore) you can read the full anecdote in my e-portfolio.</a:t>
            </a:r>
          </a:p>
          <a:p>
            <a:endParaRPr lang="en-CA" dirty="0"/>
          </a:p>
        </p:txBody>
      </p:sp>
      <p:sp>
        <p:nvSpPr>
          <p:cNvPr id="18" name="TextBox 17">
            <a:extLst>
              <a:ext uri="{FF2B5EF4-FFF2-40B4-BE49-F238E27FC236}">
                <a16:creationId xmlns:a16="http://schemas.microsoft.com/office/drawing/2014/main" id="{BCB34E7F-6439-4DFC-B953-E0A3A1EE0621}"/>
              </a:ext>
            </a:extLst>
          </p:cNvPr>
          <p:cNvSpPr txBox="1"/>
          <p:nvPr/>
        </p:nvSpPr>
        <p:spPr>
          <a:xfrm>
            <a:off x="345183" y="2546893"/>
            <a:ext cx="5237160" cy="3416320"/>
          </a:xfrm>
          <a:prstGeom prst="rect">
            <a:avLst/>
          </a:prstGeom>
          <a:noFill/>
        </p:spPr>
        <p:txBody>
          <a:bodyPr wrap="square" rtlCol="0">
            <a:spAutoFit/>
          </a:bodyPr>
          <a:lstStyle/>
          <a:p>
            <a:pPr marL="285750" indent="-285750">
              <a:buFont typeface="Arial" panose="020B0604020202020204" pitchFamily="34" charset="0"/>
              <a:buChar char="•"/>
            </a:pPr>
            <a:r>
              <a:rPr lang="en-CA" dirty="0"/>
              <a:t>Classroom management was a struggle and the system in place was not working for me</a:t>
            </a:r>
          </a:p>
          <a:p>
            <a:pPr marL="285750" indent="-285750">
              <a:buFont typeface="Arial" panose="020B0604020202020204" pitchFamily="34" charset="0"/>
              <a:buChar char="•"/>
            </a:pPr>
            <a:r>
              <a:rPr lang="en-CA" dirty="0"/>
              <a:t>I reflected with the principal after school one day and she suggested I try a rewards system as opposed to a punitive system</a:t>
            </a:r>
          </a:p>
          <a:p>
            <a:pPr marL="285750" indent="-285750">
              <a:buFont typeface="Arial" panose="020B0604020202020204" pitchFamily="34" charset="0"/>
              <a:buChar char="•"/>
            </a:pPr>
            <a:r>
              <a:rPr lang="en-CA" dirty="0"/>
              <a:t>Came up with a rewards system that built on the existing punitive system and implemented it the next day</a:t>
            </a:r>
          </a:p>
          <a:p>
            <a:pPr marL="285750" indent="-285750">
              <a:buFont typeface="Arial" panose="020B0604020202020204" pitchFamily="34" charset="0"/>
              <a:buChar char="•"/>
            </a:pPr>
            <a:r>
              <a:rPr lang="en-CA" dirty="0"/>
              <a:t>Students had a choice of how to behave and management became easier for the rest of my practicum.</a:t>
            </a:r>
          </a:p>
          <a:p>
            <a:pPr marL="285750" indent="-285750">
              <a:buFont typeface="Arial" panose="020B0604020202020204" pitchFamily="34" charset="0"/>
              <a:buChar char="•"/>
            </a:pPr>
            <a:endParaRPr lang="en-CA" dirty="0"/>
          </a:p>
        </p:txBody>
      </p:sp>
    </p:spTree>
    <p:extLst>
      <p:ext uri="{BB962C8B-B14F-4D97-AF65-F5344CB8AC3E}">
        <p14:creationId xmlns:p14="http://schemas.microsoft.com/office/powerpoint/2010/main" val="2600894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9E5FD-77F4-C74A-B7C3-EA47788DCB9D}"/>
              </a:ext>
            </a:extLst>
          </p:cNvPr>
          <p:cNvSpPr>
            <a:spLocks noGrp="1"/>
          </p:cNvSpPr>
          <p:nvPr>
            <p:ph type="title"/>
          </p:nvPr>
        </p:nvSpPr>
        <p:spPr/>
        <p:txBody>
          <a:bodyPr/>
          <a:lstStyle/>
          <a:p>
            <a:r>
              <a:rPr lang="en-US" dirty="0"/>
              <a:t>How was I a reflexive and reflective teacher? - Ashlie</a:t>
            </a:r>
          </a:p>
        </p:txBody>
      </p:sp>
      <p:pic>
        <p:nvPicPr>
          <p:cNvPr id="5" name="Content Placeholder 4">
            <a:extLst>
              <a:ext uri="{FF2B5EF4-FFF2-40B4-BE49-F238E27FC236}">
                <a16:creationId xmlns:a16="http://schemas.microsoft.com/office/drawing/2014/main" id="{A28BE216-7169-304B-A43F-228E75FA38F3}"/>
              </a:ext>
            </a:extLst>
          </p:cNvPr>
          <p:cNvPicPr>
            <a:picLocks noGrp="1" noChangeAspect="1"/>
          </p:cNvPicPr>
          <p:nvPr>
            <p:ph idx="1"/>
          </p:nvPr>
        </p:nvPicPr>
        <p:blipFill>
          <a:blip r:embed="rId3"/>
          <a:stretch>
            <a:fillRect/>
          </a:stretch>
        </p:blipFill>
        <p:spPr>
          <a:xfrm>
            <a:off x="7964560" y="2089785"/>
            <a:ext cx="3206360" cy="4508500"/>
          </a:xfrm>
        </p:spPr>
      </p:pic>
      <p:sp>
        <p:nvSpPr>
          <p:cNvPr id="6" name="TextBox 5">
            <a:extLst>
              <a:ext uri="{FF2B5EF4-FFF2-40B4-BE49-F238E27FC236}">
                <a16:creationId xmlns:a16="http://schemas.microsoft.com/office/drawing/2014/main" id="{563110A9-438E-7046-9570-C3035E199CBE}"/>
              </a:ext>
            </a:extLst>
          </p:cNvPr>
          <p:cNvSpPr txBox="1"/>
          <p:nvPr/>
        </p:nvSpPr>
        <p:spPr>
          <a:xfrm>
            <a:off x="701040" y="2225041"/>
            <a:ext cx="6858000" cy="4524315"/>
          </a:xfrm>
          <a:prstGeom prst="rect">
            <a:avLst/>
          </a:prstGeom>
          <a:noFill/>
        </p:spPr>
        <p:txBody>
          <a:bodyPr wrap="square" rtlCol="0">
            <a:spAutoFit/>
          </a:bodyPr>
          <a:lstStyle/>
          <a:p>
            <a:r>
              <a:rPr lang="en-US" dirty="0"/>
              <a:t>Being reflexive and reflective educators ensures us of being life long learners.</a:t>
            </a:r>
          </a:p>
          <a:p>
            <a:endParaRPr lang="en-US" dirty="0"/>
          </a:p>
          <a:p>
            <a:r>
              <a:rPr lang="en-US" dirty="0"/>
              <a:t>How were these principles practiced throughout my practicum?</a:t>
            </a:r>
          </a:p>
          <a:p>
            <a:r>
              <a:rPr lang="en-US" dirty="0"/>
              <a:t>~ Unit planning</a:t>
            </a:r>
          </a:p>
          <a:p>
            <a:r>
              <a:rPr lang="en-US" dirty="0"/>
              <a:t>~ lesson planning</a:t>
            </a:r>
          </a:p>
          <a:p>
            <a:r>
              <a:rPr lang="en-US" dirty="0"/>
              <a:t>~ assessment </a:t>
            </a:r>
          </a:p>
          <a:p>
            <a:r>
              <a:rPr lang="en-US" dirty="0"/>
              <a:t>~ Communication with coaching teacher, practicum mentor and parents</a:t>
            </a:r>
          </a:p>
          <a:p>
            <a:r>
              <a:rPr lang="en-US" dirty="0"/>
              <a:t>~ Routines</a:t>
            </a:r>
          </a:p>
          <a:p>
            <a:r>
              <a:rPr lang="en-US" dirty="0"/>
              <a:t>~ Daily self-reflection </a:t>
            </a:r>
          </a:p>
          <a:p>
            <a:r>
              <a:rPr lang="en-US" dirty="0"/>
              <a:t>~ </a:t>
            </a:r>
            <a:r>
              <a:rPr lang="en-US" dirty="0" err="1"/>
              <a:t>Behaviour</a:t>
            </a:r>
            <a:r>
              <a:rPr lang="en-US" dirty="0"/>
              <a:t> management </a:t>
            </a:r>
          </a:p>
          <a:p>
            <a:endParaRPr lang="en-US" dirty="0"/>
          </a:p>
          <a:p>
            <a:endParaRPr lang="en-US" dirty="0"/>
          </a:p>
          <a:p>
            <a:r>
              <a:rPr lang="en-US" dirty="0"/>
              <a:t>My journey is beginning! I will continue to practice being a reflexive and reflective educator. </a:t>
            </a:r>
          </a:p>
          <a:p>
            <a:endParaRPr lang="en-US" dirty="0"/>
          </a:p>
        </p:txBody>
      </p:sp>
      <p:sp>
        <p:nvSpPr>
          <p:cNvPr id="8" name="TextBox 7">
            <a:extLst>
              <a:ext uri="{FF2B5EF4-FFF2-40B4-BE49-F238E27FC236}">
                <a16:creationId xmlns:a16="http://schemas.microsoft.com/office/drawing/2014/main" id="{D6189B02-5A1C-B441-99E7-97B4CBFDBFD5}"/>
              </a:ext>
            </a:extLst>
          </p:cNvPr>
          <p:cNvSpPr txBox="1"/>
          <p:nvPr/>
        </p:nvSpPr>
        <p:spPr>
          <a:xfrm>
            <a:off x="500063" y="7000874"/>
            <a:ext cx="10670857" cy="3139321"/>
          </a:xfrm>
          <a:prstGeom prst="rect">
            <a:avLst/>
          </a:prstGeom>
          <a:noFill/>
        </p:spPr>
        <p:txBody>
          <a:bodyPr wrap="square" rtlCol="0">
            <a:spAutoFit/>
          </a:bodyPr>
          <a:lstStyle/>
          <a:p>
            <a:r>
              <a:rPr lang="en-US" dirty="0"/>
              <a:t>I want to discuss how every day I have to be reflexive and reflective in the above points. Unit planning was the area where I needed to be the most reflective, which is what I would spend the most time talking </a:t>
            </a:r>
            <a:r>
              <a:rPr lang="en-US" dirty="0" err="1"/>
              <a:t>about.To</a:t>
            </a:r>
            <a:r>
              <a:rPr lang="en-US" dirty="0"/>
              <a:t> start my final practicum I had to create 4 different unit plans before even starting practicum, and before getting to know my students. I went into practicum thinking I had a clear idea to how these units would go. I would be wrong. The day I started teaching those students, was the day I realized my unit plans were not going to work for these kids. If I was not willing to practice being a reflective educator, those students would not have learned or enjoyed a thing I was going to teach them. I would then be showing I did not have those students best interests at heart. Every day those students surprised me and they challenged me. Every day I sat down and debriefed with my coaching teacher, and everyday I implemented changes that she thought would be best. That shows that I was able to practice being a reflective and reflexive student teacher. </a:t>
            </a:r>
          </a:p>
          <a:p>
            <a:endParaRPr lang="en-US" dirty="0"/>
          </a:p>
        </p:txBody>
      </p:sp>
    </p:spTree>
    <p:extLst>
      <p:ext uri="{BB962C8B-B14F-4D97-AF65-F5344CB8AC3E}">
        <p14:creationId xmlns:p14="http://schemas.microsoft.com/office/powerpoint/2010/main" val="1700670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ADF84-1E73-7B45-9851-670C5F41C05F}"/>
              </a:ext>
            </a:extLst>
          </p:cNvPr>
          <p:cNvSpPr>
            <a:spLocks noGrp="1"/>
          </p:cNvSpPr>
          <p:nvPr>
            <p:ph type="title"/>
          </p:nvPr>
        </p:nvSpPr>
        <p:spPr/>
        <p:txBody>
          <a:bodyPr/>
          <a:lstStyle/>
          <a:p>
            <a:r>
              <a:rPr lang="en-US" dirty="0"/>
              <a:t>Conclusion </a:t>
            </a:r>
          </a:p>
        </p:txBody>
      </p:sp>
      <p:sp>
        <p:nvSpPr>
          <p:cNvPr id="3" name="Content Placeholder 2">
            <a:extLst>
              <a:ext uri="{FF2B5EF4-FFF2-40B4-BE49-F238E27FC236}">
                <a16:creationId xmlns:a16="http://schemas.microsoft.com/office/drawing/2014/main" id="{13211B00-5399-9847-9ADC-BDB3B4D40E39}"/>
              </a:ext>
            </a:extLst>
          </p:cNvPr>
          <p:cNvSpPr>
            <a:spLocks noGrp="1"/>
          </p:cNvSpPr>
          <p:nvPr>
            <p:ph idx="1"/>
          </p:nvPr>
        </p:nvSpPr>
        <p:spPr/>
        <p:txBody>
          <a:bodyPr/>
          <a:lstStyle/>
          <a:p>
            <a:r>
              <a:rPr lang="en-US" dirty="0"/>
              <a:t>We are entering a profession where we will be learning every day. </a:t>
            </a:r>
          </a:p>
          <a:p>
            <a:r>
              <a:rPr lang="en-US" dirty="0"/>
              <a:t>Becoming an educator means you are prepared to be lifelong learners, just like your students! </a:t>
            </a:r>
          </a:p>
          <a:p>
            <a:r>
              <a:rPr lang="en-US" dirty="0"/>
              <a:t>Reflective practice in the teacher can be transmitted to reflective practices by students. </a:t>
            </a:r>
          </a:p>
          <a:p>
            <a:r>
              <a:rPr lang="en-US" dirty="0"/>
              <a:t>Be willing to change in your practice, it will save you grief in the long run!</a:t>
            </a:r>
          </a:p>
          <a:p>
            <a:endParaRPr lang="en-US" dirty="0"/>
          </a:p>
        </p:txBody>
      </p:sp>
      <p:sp>
        <p:nvSpPr>
          <p:cNvPr id="4" name="TextBox 3">
            <a:extLst>
              <a:ext uri="{FF2B5EF4-FFF2-40B4-BE49-F238E27FC236}">
                <a16:creationId xmlns:a16="http://schemas.microsoft.com/office/drawing/2014/main" id="{AE6E53A5-0FEB-8B41-825B-4153FCCBC37C}"/>
              </a:ext>
            </a:extLst>
          </p:cNvPr>
          <p:cNvSpPr txBox="1"/>
          <p:nvPr/>
        </p:nvSpPr>
        <p:spPr>
          <a:xfrm>
            <a:off x="642938" y="7115175"/>
            <a:ext cx="7004674" cy="369332"/>
          </a:xfrm>
          <a:prstGeom prst="rect">
            <a:avLst/>
          </a:prstGeom>
          <a:noFill/>
        </p:spPr>
        <p:txBody>
          <a:bodyPr wrap="none" rtlCol="0">
            <a:spAutoFit/>
          </a:bodyPr>
          <a:lstStyle/>
          <a:p>
            <a:r>
              <a:rPr lang="en-US" dirty="0"/>
              <a:t>One of the teacher candidates will briefly go over our concluding points. </a:t>
            </a:r>
          </a:p>
        </p:txBody>
      </p:sp>
    </p:spTree>
    <p:extLst>
      <p:ext uri="{BB962C8B-B14F-4D97-AF65-F5344CB8AC3E}">
        <p14:creationId xmlns:p14="http://schemas.microsoft.com/office/powerpoint/2010/main" val="629169051"/>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Dividend</Template>
  <TotalTime>6210</TotalTime>
  <Words>1484</Words>
  <Application>Microsoft Macintosh PowerPoint</Application>
  <PresentationFormat>Widescreen</PresentationFormat>
  <Paragraphs>62</Paragraphs>
  <Slides>7</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Gill Sans MT</vt:lpstr>
      <vt:lpstr>Wingdings 2</vt:lpstr>
      <vt:lpstr>Dividend</vt:lpstr>
      <vt:lpstr>Reflective and reflexive teaching</vt:lpstr>
      <vt:lpstr>Practicum outline</vt:lpstr>
      <vt:lpstr>What does it mean to be reflexive and reflective? </vt:lpstr>
      <vt:lpstr>Practicing Reflective and Reflexive teaching- Jordan</vt:lpstr>
      <vt:lpstr>Melanie</vt:lpstr>
      <vt:lpstr>How was I a reflexive and reflective teacher? - Ashlie</vt:lpstr>
      <vt:lpstr>Conclusion </vt:lpstr>
    </vt:vector>
  </TitlesOfParts>
  <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Reflective and reflexive teaching</dc:title>
  <dc:creator>ashlie.cook ashlie.cook</dc:creator>
  <cp:lastModifiedBy>ashlie.cook ashlie.cook</cp:lastModifiedBy>
  <cp:revision>25</cp:revision>
  <dcterms:created xsi:type="dcterms:W3CDTF">2020-03-26T00:38:59Z</dcterms:created>
  <dcterms:modified xsi:type="dcterms:W3CDTF">2020-04-04T02:58:53Z</dcterms:modified>
</cp:coreProperties>
</file>